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5" r:id="rId2"/>
    <p:sldId id="290" r:id="rId3"/>
    <p:sldId id="291" r:id="rId4"/>
    <p:sldId id="292" r:id="rId5"/>
    <p:sldId id="293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1" r:id="rId19"/>
    <p:sldId id="272" r:id="rId20"/>
    <p:sldId id="269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94" r:id="rId31"/>
    <p:sldId id="283" r:id="rId32"/>
    <p:sldId id="284" r:id="rId33"/>
    <p:sldId id="286" r:id="rId34"/>
    <p:sldId id="287" r:id="rId35"/>
    <p:sldId id="288" r:id="rId36"/>
    <p:sldId id="270" r:id="rId37"/>
    <p:sldId id="285" r:id="rId38"/>
    <p:sldId id="289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50" d="100"/>
          <a:sy n="50" d="100"/>
        </p:scale>
        <p:origin x="5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F23C-4F5B-42AF-9083-9071ACF0A8D6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4CDFF-E6D0-43C4-A097-6E028481BA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752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4CDFF-E6D0-43C4-A097-6E028481BA0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673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Há uma métrica de erro para quantificar as diferenças entre os pontos e os centroides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4CDFF-E6D0-43C4-A097-6E028481BA0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640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centroides se movem para o centro do grupo criado</a:t>
            </a:r>
          </a:p>
          <a:p>
            <a:r>
              <a:rPr lang="pt-BR" dirty="0"/>
              <a:t>- Viram a nova média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4CDFF-E6D0-43C4-A097-6E028481BA08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24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pontos são reclassificados quando o centroide se move</a:t>
            </a:r>
          </a:p>
          <a:p>
            <a:r>
              <a:rPr lang="pt-BR" dirty="0"/>
              <a:t>Método iterativo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4CDFF-E6D0-43C4-A097-6E028481BA08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1521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vez que a inicialização é aleatória é comum rodar várias vezes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4CDFF-E6D0-43C4-A097-6E028481BA08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58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48543-30F1-4C63-B3FC-D849FAA23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CA68EDB-007E-4527-BE7C-0A187CE9C4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6B32D6-B0A6-4017-B40A-3135C93D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61363C-11B2-4AC9-B1BA-7F5725EC5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DBA349-522E-472C-8FBA-87B5A6D5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9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B959C-3C63-440C-9452-00BCDB52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85B32B8-5883-4168-B874-F42B02D49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D4E3AD-CDEF-4887-839C-651818FC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DADE88-C818-451D-8413-4A3E0237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56B92E-446E-4EC1-9630-818FFE95C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36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1578899-EC41-49DF-BB45-A2C3354972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A46444-D855-4ACB-A7B3-2E5E06788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9931A-AEF4-46EC-8694-8C0F68ED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B81553-88B2-4077-B49D-5E6E39610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D4F85B-4891-4B08-9F04-04CDA6FF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40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6B88D-8E8B-4330-B9EC-E85381161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C6D11-9BD4-401D-B728-B27932E9A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5112FC-F1A3-4D08-9C28-593DAFB5E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616676-5DA9-4A44-AE58-37C16AAE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A523B3-009F-4DAA-8C73-48539CF2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4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7E0375-1766-453B-845C-37A42EB3B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8B0763-232C-4F1E-BCC5-B889F3A04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B3F850-D7D9-4B79-970D-BD77387B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7C7399-1461-4322-AC7C-812302321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1B1F9E-C8D7-4975-AFB8-433A254DF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26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38319-17FE-4A38-9068-A40DD62D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6C3753-36FE-4C68-9629-8BABDB4F2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1583C6-D313-44C9-A3D7-1D283B6D5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F4970-C1F2-4F24-8887-AA111739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136D62-4F12-455C-9070-5058C6444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A2ECEF-C81A-4498-AD11-A6A11052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59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4E61B-97E9-44EA-9F6F-DCE4925C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22F5C-77EC-4835-A915-1C1EE5D64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3A8936-21E5-4BE0-8A3C-EDC23E808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C00CF5-BBD7-491A-B4B8-AEB2A52BE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B0829F-0C72-438E-B761-3CB58F8F2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0F23C98-7EA8-40C6-8E1A-572E78EAC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B1BCF6-218D-4FD7-B1C6-E97CD6E7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1C7A21E-7FA5-44E8-9996-5CF67819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66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397B7-E80A-459A-9446-F95ADFAD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18E2AC9-384F-4620-BBC9-BA4F4593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04D1852-6B6A-4F5A-BFF4-95CEEA41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67D5005-EC34-4CB6-AAB7-1A5D2F2EF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29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0F1E943-3691-4B8D-AFEB-1B6D31DF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205D488-2EC7-498C-925E-58C458419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FA8542-6FE7-47D3-99EC-C052E7904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68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4F750-A530-4D17-8DC0-785E8682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7CA54E-0C73-4833-9841-D07C18AA8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E5F5AD-EDD1-4F48-AC44-B7F810725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DB72DD1-7960-47BA-8042-67DAA75AF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4EDA8B-2AB3-464A-BCB9-C84E14058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D935A7-7FDE-4116-A5B8-D59A8209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2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1E30C-1FC5-4F43-AC2E-891A8643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A247184-3F66-44E6-837E-27E1070CC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C32E56-72B2-46B1-909F-3B039D571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3D3D2C-4365-4CCD-BBB6-4F68EBFD5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73A41-B4C0-4FD6-AB30-4D309CADC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C29D27-8041-4281-9F3B-BB6878BED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209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1002B9-0869-4690-8573-9EDA6DD0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1713DC-24F0-4026-90FB-123ABF578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E0FFCA-78BA-4CA7-9A3E-CD952D255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EAB9C-116A-4D6A-83C7-425712F85B69}" type="datetimeFigureOut">
              <a:rPr lang="pt-BR" smtClean="0"/>
              <a:t>09/11/2021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A521C5-3CA8-43C4-928C-E1E9D4482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D08B0A-0B12-472A-8A8E-9F0C8C433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E95C4-1CB1-4854-8F39-E526F91259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90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B816745-CFE5-49AE-A902-AC9323A120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Aprendizagem não supervisionada: Algoritmo 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040114C-B876-4C0D-A6A8-9D163DCB19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Rooney R. A. Coelho</a:t>
            </a:r>
          </a:p>
        </p:txBody>
      </p:sp>
    </p:spTree>
    <p:extLst>
      <p:ext uri="{BB962C8B-B14F-4D97-AF65-F5344CB8AC3E}">
        <p14:creationId xmlns:p14="http://schemas.microsoft.com/office/powerpoint/2010/main" val="1384798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73A6B-3273-4389-84F0-18ABFB1B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Clustering</a:t>
            </a:r>
            <a:r>
              <a:rPr lang="pt-BR" dirty="0"/>
              <a:t> vs. Classificação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86C5688-F503-4D42-B21C-13239501B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966" y="1825625"/>
            <a:ext cx="9792067" cy="4351338"/>
          </a:xfrm>
        </p:spPr>
      </p:pic>
    </p:spTree>
    <p:extLst>
      <p:ext uri="{BB962C8B-B14F-4D97-AF65-F5344CB8AC3E}">
        <p14:creationId xmlns:p14="http://schemas.microsoft.com/office/powerpoint/2010/main" val="1467586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9824B-0F73-4299-AFEF-8C4A6387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8070CD-9803-4381-8AC9-62F901658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Identificação de padrões de consumo de clientes</a:t>
            </a:r>
          </a:p>
          <a:p>
            <a:pPr lvl="1"/>
            <a:r>
              <a:rPr lang="pt-BR" dirty="0"/>
              <a:t>Segmentação de clientes</a:t>
            </a:r>
          </a:p>
          <a:p>
            <a:r>
              <a:rPr lang="pt-BR" dirty="0"/>
              <a:t>Recomendação de livros, filmes, etc. para novos clientes</a:t>
            </a:r>
          </a:p>
          <a:p>
            <a:r>
              <a:rPr lang="pt-BR" dirty="0"/>
              <a:t>Detecção de fraude no uso do cartão de crédito</a:t>
            </a:r>
          </a:p>
          <a:p>
            <a:r>
              <a:rPr lang="pt-BR" dirty="0"/>
              <a:t>Identificação de grupos de clientes (leais, que migram para concorrência)</a:t>
            </a:r>
          </a:p>
          <a:p>
            <a:r>
              <a:rPr lang="pt-BR" dirty="0"/>
              <a:t>Detecção de fraude no seguro</a:t>
            </a:r>
          </a:p>
          <a:p>
            <a:r>
              <a:rPr lang="pt-BR" dirty="0"/>
              <a:t>Nível de risco para empréstimo</a:t>
            </a:r>
          </a:p>
        </p:txBody>
      </p:sp>
    </p:spTree>
    <p:extLst>
      <p:ext uri="{BB962C8B-B14F-4D97-AF65-F5344CB8AC3E}">
        <p14:creationId xmlns:p14="http://schemas.microsoft.com/office/powerpoint/2010/main" val="3177142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1A1FB-E7E2-40E8-ABF4-9E458313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que usar </a:t>
            </a:r>
            <a:r>
              <a:rPr lang="pt-BR" dirty="0" err="1"/>
              <a:t>clustering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6C804E-6A39-4BE6-A20C-776A457CC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Análise exploratória dos dados</a:t>
            </a:r>
          </a:p>
          <a:p>
            <a:r>
              <a:rPr lang="pt-BR" dirty="0"/>
              <a:t>Criação de um resumo dos dados</a:t>
            </a:r>
          </a:p>
          <a:p>
            <a:r>
              <a:rPr lang="pt-BR" dirty="0"/>
              <a:t>Detecção de outliers</a:t>
            </a:r>
          </a:p>
          <a:p>
            <a:r>
              <a:rPr lang="pt-BR" dirty="0"/>
              <a:t>Encontrar duplicatas</a:t>
            </a:r>
          </a:p>
          <a:p>
            <a:r>
              <a:rPr lang="pt-BR" dirty="0"/>
              <a:t>Pré-processamento</a:t>
            </a:r>
          </a:p>
        </p:txBody>
      </p:sp>
    </p:spTree>
    <p:extLst>
      <p:ext uri="{BB962C8B-B14F-4D97-AF65-F5344CB8AC3E}">
        <p14:creationId xmlns:p14="http://schemas.microsoft.com/office/powerpoint/2010/main" val="307972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2BF5EB-0398-4FAA-918C-1F4C89B5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 para </a:t>
            </a:r>
            <a:r>
              <a:rPr lang="pt-BR" dirty="0" err="1"/>
              <a:t>clustering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3C61F7-7A7A-4C00-B472-5B2DA66FB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Clustering</a:t>
            </a:r>
            <a:r>
              <a:rPr lang="pt-BR" dirty="0"/>
              <a:t> baseado em partição</a:t>
            </a:r>
          </a:p>
          <a:p>
            <a:pPr lvl="1"/>
            <a:r>
              <a:rPr lang="pt-BR" dirty="0"/>
              <a:t>Relativamente eficientes</a:t>
            </a:r>
          </a:p>
          <a:p>
            <a:pPr lvl="1"/>
            <a:r>
              <a:rPr lang="pt-BR" dirty="0"/>
              <a:t>Exemplo: k-</a:t>
            </a:r>
            <a:r>
              <a:rPr lang="pt-BR" dirty="0" err="1"/>
              <a:t>means</a:t>
            </a:r>
            <a:endParaRPr lang="pt-BR" dirty="0"/>
          </a:p>
          <a:p>
            <a:r>
              <a:rPr lang="pt-BR" dirty="0" err="1"/>
              <a:t>Clustering</a:t>
            </a:r>
            <a:r>
              <a:rPr lang="pt-BR" dirty="0"/>
              <a:t> Hierárquico</a:t>
            </a:r>
          </a:p>
          <a:p>
            <a:pPr lvl="1"/>
            <a:r>
              <a:rPr lang="pt-BR" dirty="0"/>
              <a:t>Produz árvores de clusters</a:t>
            </a:r>
          </a:p>
          <a:p>
            <a:pPr lvl="1"/>
            <a:r>
              <a:rPr lang="pt-BR" dirty="0"/>
              <a:t>Poucos dados</a:t>
            </a:r>
          </a:p>
          <a:p>
            <a:pPr lvl="1"/>
            <a:r>
              <a:rPr lang="pt-BR" dirty="0" err="1"/>
              <a:t>Aglomerativo</a:t>
            </a:r>
            <a:r>
              <a:rPr lang="pt-BR" dirty="0"/>
              <a:t> ou </a:t>
            </a:r>
            <a:r>
              <a:rPr lang="pt-BR" dirty="0" err="1"/>
              <a:t>divisivo</a:t>
            </a:r>
            <a:endParaRPr lang="pt-BR" dirty="0"/>
          </a:p>
          <a:p>
            <a:r>
              <a:rPr lang="pt-BR" dirty="0" err="1"/>
              <a:t>Clustering</a:t>
            </a:r>
            <a:r>
              <a:rPr lang="pt-BR" dirty="0"/>
              <a:t> baseado em densidade</a:t>
            </a:r>
          </a:p>
          <a:p>
            <a:pPr lvl="1"/>
            <a:r>
              <a:rPr lang="pt-BR" dirty="0"/>
              <a:t>Produz clusters de formas arbitrárias</a:t>
            </a:r>
          </a:p>
          <a:p>
            <a:pPr lvl="1"/>
            <a:r>
              <a:rPr lang="pt-BR" dirty="0"/>
              <a:t>Exemplo: DBSCAN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D549E3-709B-4875-85FC-E61E58873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713" y="1027906"/>
            <a:ext cx="1962424" cy="19433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EE36C6-0087-49E1-87BF-9E7C9A9E9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791" y="3189998"/>
            <a:ext cx="2448267" cy="12384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94CDB65-DE33-416F-B599-F5B445E8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713" y="4562211"/>
            <a:ext cx="195289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0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4B1B8-4A49-4B31-A172-84933B33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34E93D3-BB81-4D9A-A279-8454F9C85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9288" y="2458008"/>
            <a:ext cx="3219899" cy="3372321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BB853D-6E9D-47B9-8BFA-0794C05F12F4}"/>
              </a:ext>
            </a:extLst>
          </p:cNvPr>
          <p:cNvSpPr txBox="1"/>
          <p:nvPr/>
        </p:nvSpPr>
        <p:spPr>
          <a:xfrm>
            <a:off x="985838" y="2843213"/>
            <a:ext cx="48148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Maximizar as distâncias entre os clusters e minimizar as distâncias dentro de cada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/>
              <a:t>Dissimilaridade</a:t>
            </a:r>
          </a:p>
        </p:txBody>
      </p:sp>
    </p:spTree>
    <p:extLst>
      <p:ext uri="{BB962C8B-B14F-4D97-AF65-F5344CB8AC3E}">
        <p14:creationId xmlns:p14="http://schemas.microsoft.com/office/powerpoint/2010/main" val="61515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635DA-AE1F-42CB-A4B1-203A299C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Dissimilaridade em 1D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BDB315-C4D1-44D2-85FF-C20FB55E9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022" y="2172238"/>
            <a:ext cx="6315956" cy="3658111"/>
          </a:xfrm>
        </p:spPr>
      </p:pic>
    </p:spTree>
    <p:extLst>
      <p:ext uri="{BB962C8B-B14F-4D97-AF65-F5344CB8AC3E}">
        <p14:creationId xmlns:p14="http://schemas.microsoft.com/office/powerpoint/2010/main" val="1936763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635DA-AE1F-42CB-A4B1-203A299C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Dissimilaridade em 2D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05DDAA-C747-4FA4-B8BC-85DCB8D2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90" y="2148423"/>
            <a:ext cx="6411220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A635DA-AE1F-42CB-A4B1-203A299CE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Dissimilaridade em 3D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E0652D-9B91-462D-8159-D784D0DA8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679" y="2038098"/>
            <a:ext cx="7106642" cy="36104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538ED58-6CDD-44B1-AEB6-ABCBEDF40EB7}"/>
              </a:ext>
            </a:extLst>
          </p:cNvPr>
          <p:cNvSpPr txBox="1"/>
          <p:nvPr/>
        </p:nvSpPr>
        <p:spPr>
          <a:xfrm>
            <a:off x="838200" y="6100763"/>
            <a:ext cx="724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Devemos normalizar os dados para uma medida precisa de dissimilaridade!</a:t>
            </a:r>
          </a:p>
        </p:txBody>
      </p:sp>
    </p:spTree>
    <p:extLst>
      <p:ext uri="{BB962C8B-B14F-4D97-AF65-F5344CB8AC3E}">
        <p14:creationId xmlns:p14="http://schemas.microsoft.com/office/powerpoint/2010/main" val="1523793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51935-3176-4B73-80C4-8C21F1BC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Métricas de dissimilaridade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3389C0E-E3CB-4597-BCA8-7A3CAA29F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Distância euclidiana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Distância Manhattan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842B3E-3537-4014-95CE-464CA2FF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901" y="2185894"/>
            <a:ext cx="4105848" cy="13432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D8470D-F7B3-41C4-90F2-9DE473F1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07" y="4267266"/>
            <a:ext cx="4010585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1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51935-3176-4B73-80C4-8C21F1BC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Métricas de dissimilaridade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3389C0E-E3CB-4597-BCA8-7A3CAA29F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Distância de correlação de Pearson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Distância de correlação </a:t>
            </a:r>
            <a:r>
              <a:rPr lang="pt-BR" dirty="0" err="1"/>
              <a:t>Eisen</a:t>
            </a:r>
            <a:r>
              <a:rPr lang="pt-BR" dirty="0"/>
              <a:t> </a:t>
            </a:r>
            <a:r>
              <a:rPr lang="pt-BR" dirty="0" err="1"/>
              <a:t>cosine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4ACBED-46B0-448B-BB83-121B3433B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2523998"/>
            <a:ext cx="6335009" cy="18100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9B5B04-DA3A-4F57-8180-D500512EC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38" y="4890959"/>
            <a:ext cx="4639322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9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C57CA13-6328-45C9-9CDA-3FFFB9E8E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61" y="1757298"/>
            <a:ext cx="9089878" cy="33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46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51935-3176-4B73-80C4-8C21F1BC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Métricas de dissimilaridade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3389C0E-E3CB-4597-BCA8-7A3CAA29F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Distância de correlação </a:t>
            </a:r>
            <a:r>
              <a:rPr lang="pt-BR" dirty="0" err="1"/>
              <a:t>Spearman</a:t>
            </a:r>
            <a:endParaRPr lang="pt-BR" dirty="0"/>
          </a:p>
          <a:p>
            <a:r>
              <a:rPr lang="pt-BR" dirty="0"/>
              <a:t>Distância de correlação </a:t>
            </a:r>
            <a:r>
              <a:rPr lang="pt-BR" dirty="0" err="1"/>
              <a:t>Kandall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664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8E078-9271-4200-B84A-CA1724A5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700B671-97FA-421A-B30E-ABE45CE9D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672" y="1825625"/>
            <a:ext cx="6550656" cy="4351338"/>
          </a:xfrm>
        </p:spPr>
      </p:pic>
    </p:spTree>
    <p:extLst>
      <p:ext uri="{BB962C8B-B14F-4D97-AF65-F5344CB8AC3E}">
        <p14:creationId xmlns:p14="http://schemas.microsoft.com/office/powerpoint/2010/main" val="370012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F8E078-9271-4200-B84A-CA1724A5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5988F47-60BA-413A-A91F-00F62918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490" y="1825625"/>
            <a:ext cx="6515019" cy="4351338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6399F26-AC90-4277-9385-6E3EF3F8E9B9}"/>
              </a:ext>
            </a:extLst>
          </p:cNvPr>
          <p:cNvSpPr txBox="1"/>
          <p:nvPr/>
        </p:nvSpPr>
        <p:spPr>
          <a:xfrm>
            <a:off x="300038" y="3678128"/>
            <a:ext cx="2135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Pontos no espaço</a:t>
            </a:r>
          </a:p>
          <a:p>
            <a:r>
              <a:rPr lang="pt-BR" dirty="0"/>
              <a:t>ou pontos dos dados</a:t>
            </a:r>
          </a:p>
        </p:txBody>
      </p:sp>
    </p:spTree>
    <p:extLst>
      <p:ext uri="{BB962C8B-B14F-4D97-AF65-F5344CB8AC3E}">
        <p14:creationId xmlns:p14="http://schemas.microsoft.com/office/powerpoint/2010/main" val="261899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3B0B36-FB28-4EF9-8E2B-C84064A0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A7B58D0-BEA3-46AF-B6DD-75C69EACB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2082" y="1953418"/>
            <a:ext cx="6633211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92B68D-29EA-45E7-B08B-7F3484AC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34" y="1953418"/>
            <a:ext cx="30941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7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E35FD-A232-4E50-8AA8-B543274A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BF864E7-DC1F-48E8-8846-3B8ECB243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9050" y="1825625"/>
            <a:ext cx="6693899" cy="4351338"/>
          </a:xfrm>
        </p:spPr>
      </p:pic>
    </p:spTree>
    <p:extLst>
      <p:ext uri="{BB962C8B-B14F-4D97-AF65-F5344CB8AC3E}">
        <p14:creationId xmlns:p14="http://schemas.microsoft.com/office/powerpoint/2010/main" val="612172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BD765-927C-46C6-B26D-B5C14A4F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66C2BDF-76F0-44E9-BA13-D96B4F988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5332" y="1825625"/>
            <a:ext cx="6621335" cy="4351338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1C542A0-57D4-455D-859E-3C1EA9A1D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391" y="6232525"/>
            <a:ext cx="3677369" cy="5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5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8DAE5-DF22-4F78-A554-5D6608912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E9CAD8A-A6BA-4C48-A33D-6D1FE9DD0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7746" y="1825625"/>
            <a:ext cx="6756508" cy="4351338"/>
          </a:xfrm>
        </p:spPr>
      </p:pic>
    </p:spTree>
    <p:extLst>
      <p:ext uri="{BB962C8B-B14F-4D97-AF65-F5344CB8AC3E}">
        <p14:creationId xmlns:p14="http://schemas.microsoft.com/office/powerpoint/2010/main" val="17892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3BBD8-5A67-49A0-89A4-697738E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85269FE-B234-4470-AF1E-EF512B59F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80"/>
          <a:stretch/>
        </p:blipFill>
        <p:spPr>
          <a:xfrm>
            <a:off x="2369329" y="1825625"/>
            <a:ext cx="7417609" cy="4351338"/>
          </a:xfrm>
        </p:spPr>
      </p:pic>
    </p:spTree>
    <p:extLst>
      <p:ext uri="{BB962C8B-B14F-4D97-AF65-F5344CB8AC3E}">
        <p14:creationId xmlns:p14="http://schemas.microsoft.com/office/powerpoint/2010/main" val="2929774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2BCDC-5FFC-4A6E-9E88-CBE7351E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3C69B9E-7FA0-4A19-9DA8-A5E888185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4789" y="1825625"/>
            <a:ext cx="6662422" cy="4351338"/>
          </a:xfrm>
        </p:spPr>
      </p:pic>
    </p:spTree>
    <p:extLst>
      <p:ext uri="{BB962C8B-B14F-4D97-AF65-F5344CB8AC3E}">
        <p14:creationId xmlns:p14="http://schemas.microsoft.com/office/powerpoint/2010/main" val="2746872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-Means Clustering (Agrupamento k-means) - Aprender Ciência de Dados">
            <a:extLst>
              <a:ext uri="{FF2B5EF4-FFF2-40B4-BE49-F238E27FC236}">
                <a16:creationId xmlns:a16="http://schemas.microsoft.com/office/drawing/2014/main" id="{459A7109-38E0-41C1-B3C7-F9EC3F534986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04" y="440928"/>
            <a:ext cx="7968192" cy="597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77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DFE3325-80D3-4BCF-B5FB-B36FCF562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459" y="985339"/>
            <a:ext cx="8401082" cy="4887322"/>
          </a:xfrm>
        </p:spPr>
      </p:pic>
    </p:spTree>
    <p:extLst>
      <p:ext uri="{BB962C8B-B14F-4D97-AF65-F5344CB8AC3E}">
        <p14:creationId xmlns:p14="http://schemas.microsoft.com/office/powerpoint/2010/main" val="1341450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3C7D193-833E-4D90-B72F-41C00E19C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39" y="828675"/>
            <a:ext cx="9758522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09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ABAB25-F0D2-4963-8C61-972E027B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r>
              <a:rPr lang="pt-BR" dirty="0"/>
              <a:t> 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C1D01C-D335-4775-8D04-F0C3ACCA7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pt-BR" dirty="0"/>
              <a:t>Um algoritmo k-</a:t>
            </a:r>
            <a:r>
              <a:rPr lang="pt-BR" dirty="0" err="1"/>
              <a:t>Means</a:t>
            </a:r>
            <a:r>
              <a:rPr lang="pt-BR" dirty="0"/>
              <a:t> funciona colocando k centroides aleatoriamente, um para cada cluster. Quanto mais distantes os clusters forem colocados, melhor.</a:t>
            </a:r>
          </a:p>
          <a:p>
            <a:pPr>
              <a:lnSpc>
                <a:spcPct val="120000"/>
              </a:lnSpc>
            </a:pPr>
            <a:r>
              <a:rPr lang="pt-BR" dirty="0"/>
              <a:t>A próxima etapa é calcular a distância de cada ponto de dados (ou objeto) dos </a:t>
            </a:r>
            <a:r>
              <a:rPr lang="pt-BR" dirty="0" err="1"/>
              <a:t>centróides</a:t>
            </a:r>
            <a:r>
              <a:rPr lang="pt-BR" dirty="0"/>
              <a:t>. A distância euclidiana é usada para medir a distância do objeto ao </a:t>
            </a:r>
            <a:r>
              <a:rPr lang="pt-BR" dirty="0" err="1"/>
              <a:t>centróide</a:t>
            </a:r>
            <a:r>
              <a:rPr lang="pt-BR" dirty="0"/>
              <a:t>.</a:t>
            </a:r>
          </a:p>
          <a:p>
            <a:pPr>
              <a:lnSpc>
                <a:spcPct val="120000"/>
              </a:lnSpc>
            </a:pPr>
            <a:r>
              <a:rPr lang="pt-BR" dirty="0"/>
              <a:t>Observe, no entanto, que você também pode usar diferentes tipos de medidas de distância, não apenas distância euclidiana. A distância euclidiana é usada porque é o mais popular. Em seguida, atribua cada ponto de dados (ou objeto) para seu </a:t>
            </a:r>
            <a:r>
              <a:rPr lang="pt-BR" dirty="0" err="1"/>
              <a:t>centróide</a:t>
            </a:r>
            <a:r>
              <a:rPr lang="pt-BR" dirty="0"/>
              <a:t> mais próximo, criando um grupo. Em seguida, uma vez que cada ponto de dados foi classificado</a:t>
            </a:r>
          </a:p>
          <a:p>
            <a:pPr>
              <a:lnSpc>
                <a:spcPct val="120000"/>
              </a:lnSpc>
            </a:pPr>
            <a:r>
              <a:rPr lang="pt-BR" dirty="0"/>
              <a:t>para um grupo, recalcule a posição dos k </a:t>
            </a:r>
            <a:r>
              <a:rPr lang="pt-BR" dirty="0" err="1"/>
              <a:t>centróides</a:t>
            </a:r>
            <a:r>
              <a:rPr lang="pt-BR" dirty="0"/>
              <a:t>. A nova posição do </a:t>
            </a:r>
            <a:r>
              <a:rPr lang="pt-BR" dirty="0" err="1"/>
              <a:t>centróide</a:t>
            </a:r>
            <a:r>
              <a:rPr lang="pt-BR" dirty="0"/>
              <a:t> é determinado pela média de todos os pontos do grupo.</a:t>
            </a:r>
          </a:p>
          <a:p>
            <a:pPr>
              <a:lnSpc>
                <a:spcPct val="120000"/>
              </a:lnSpc>
            </a:pPr>
            <a:r>
              <a:rPr lang="pt-BR" dirty="0"/>
              <a:t>Finalmente, isso continua até que os </a:t>
            </a:r>
            <a:r>
              <a:rPr lang="pt-BR" dirty="0" err="1"/>
              <a:t>centróides</a:t>
            </a:r>
            <a:r>
              <a:rPr lang="pt-BR" dirty="0"/>
              <a:t> não se movam mais.</a:t>
            </a:r>
          </a:p>
        </p:txBody>
      </p:sp>
    </p:spTree>
    <p:extLst>
      <p:ext uri="{BB962C8B-B14F-4D97-AF65-F5344CB8AC3E}">
        <p14:creationId xmlns:p14="http://schemas.microsoft.com/office/powerpoint/2010/main" val="3929774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DDD00-0DAD-4BE3-AD8C-554B4236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Quantidade de clusters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D0B60E5-D673-4C11-BF57-4F1BE5B0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71" y="1690688"/>
            <a:ext cx="8474058" cy="45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C6529-06D2-444B-8D5D-CC6EF4F0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 do 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F46CDB-6941-44A4-95DC-F9C77BF1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pt-BR" dirty="0"/>
              <a:t>Pressupõe o conhecimento prévio dos dados e exige que o analista escolha o número apropriado de cluster (k) com antecedência.</a:t>
            </a:r>
          </a:p>
          <a:p>
            <a:pPr>
              <a:lnSpc>
                <a:spcPct val="110000"/>
              </a:lnSpc>
            </a:pPr>
            <a:r>
              <a:rPr lang="pt-BR" dirty="0"/>
              <a:t>Os resultados finais obtidos são sensíveis à seleção aleatória inicial do cluster centros. Por que isso é um problema? Porque, para cada execução diferente do algoritmo no mesmo conjunto de dados, você pode escolher conjuntos diferentes de centros iniciais. Isso pode levar a diferentes resultados de agrupamento em diferentes execuções do algoritmo.</a:t>
            </a:r>
          </a:p>
          <a:p>
            <a:pPr>
              <a:lnSpc>
                <a:spcPct val="110000"/>
              </a:lnSpc>
            </a:pPr>
            <a:r>
              <a:rPr lang="pt-BR" dirty="0"/>
              <a:t>É sensível a outliers. </a:t>
            </a:r>
          </a:p>
          <a:p>
            <a:pPr>
              <a:lnSpc>
                <a:spcPct val="110000"/>
              </a:lnSpc>
            </a:pPr>
            <a:r>
              <a:rPr lang="pt-BR" dirty="0"/>
              <a:t>Se você reorganizar seus dados, é muito possível que obtenha uma solução diferente toda vez que você altera a ordem de seus dados.</a:t>
            </a:r>
          </a:p>
        </p:txBody>
      </p:sp>
    </p:spTree>
    <p:extLst>
      <p:ext uri="{BB962C8B-B14F-4D97-AF65-F5344CB8AC3E}">
        <p14:creationId xmlns:p14="http://schemas.microsoft.com/office/powerpoint/2010/main" val="1142245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C6529-06D2-444B-8D5D-CC6EF4F0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F46CDB-6941-44A4-95DC-F9C77BF16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dirty="0"/>
              <a:t>Calcule k-médias para um intervalo de valores de k, por exemplo, variando k entre 2 e 10. Em seguida, escolha o melhor k comparando os resultados de agrupamento obtidos para os diferentes valores de k.</a:t>
            </a:r>
          </a:p>
          <a:p>
            <a:pPr>
              <a:lnSpc>
                <a:spcPct val="110000"/>
              </a:lnSpc>
            </a:pPr>
            <a:r>
              <a:rPr lang="pt-BR" dirty="0"/>
              <a:t>Calcule o algoritmo K-</a:t>
            </a:r>
            <a:r>
              <a:rPr lang="pt-BR" dirty="0" err="1"/>
              <a:t>means</a:t>
            </a:r>
            <a:r>
              <a:rPr lang="pt-BR" dirty="0"/>
              <a:t> várias vezes com diferentes centros de cluster iniciais. A execução com a menor soma quadrada total dentro do cluster é selecionada como a solução de agrupamento final.</a:t>
            </a:r>
          </a:p>
        </p:txBody>
      </p:sp>
    </p:spTree>
    <p:extLst>
      <p:ext uri="{BB962C8B-B14F-4D97-AF65-F5344CB8AC3E}">
        <p14:creationId xmlns:p14="http://schemas.microsoft.com/office/powerpoint/2010/main" val="3429467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393F751-DC3C-4285-A9CC-487683D22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033" y="746320"/>
            <a:ext cx="9653933" cy="5365359"/>
          </a:xfrm>
        </p:spPr>
      </p:pic>
    </p:spTree>
    <p:extLst>
      <p:ext uri="{BB962C8B-B14F-4D97-AF65-F5344CB8AC3E}">
        <p14:creationId xmlns:p14="http://schemas.microsoft.com/office/powerpoint/2010/main" val="2128912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0E4D170-F977-46CC-815D-08FD2047B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5083" y="583906"/>
            <a:ext cx="6561834" cy="5690187"/>
          </a:xfrm>
        </p:spPr>
      </p:pic>
    </p:spTree>
    <p:extLst>
      <p:ext uri="{BB962C8B-B14F-4D97-AF65-F5344CB8AC3E}">
        <p14:creationId xmlns:p14="http://schemas.microsoft.com/office/powerpoint/2010/main" val="3961220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110B390-80E9-4812-8094-5C7161183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20" y="0"/>
            <a:ext cx="9109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09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6034AB2-2320-4E46-BB1D-A013938B4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300" y="499592"/>
            <a:ext cx="9589400" cy="320133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709B2E-E0EA-4581-A35A-97C06E56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299" y="3700931"/>
            <a:ext cx="6615402" cy="312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33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D51FB5A-6AAF-4F2B-B09C-C48E47E1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47" y="1388180"/>
            <a:ext cx="7933109" cy="408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24E7BB7-070E-458E-AFF7-FD7A3F4C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01" y="1085850"/>
            <a:ext cx="8782598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0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E81E8-66A2-4BFF-A2FC-F39A5EDE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Aprendizagem não supervisionada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CA33BE-F262-47C1-A138-3AD0DA4A6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975" y="2282495"/>
            <a:ext cx="9260050" cy="2729841"/>
          </a:xfrm>
        </p:spPr>
      </p:pic>
    </p:spTree>
    <p:extLst>
      <p:ext uri="{BB962C8B-B14F-4D97-AF65-F5344CB8AC3E}">
        <p14:creationId xmlns:p14="http://schemas.microsoft.com/office/powerpoint/2010/main" val="271730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C8238-A664-4403-BD2F-C6A352C9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Aprendizagem não supervisionada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127E669-37A9-42E1-895D-FB4DD4AEC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884729"/>
            <a:ext cx="10515600" cy="2084989"/>
          </a:xfr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EB9646B-074F-47FD-8F12-729007145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" y="4163760"/>
            <a:ext cx="10901363" cy="23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9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A804A-CAD4-470D-81A2-1D19B7653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cluster?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6B8DFB-A2E3-4381-8AF9-7F77804FE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7075" y="1982788"/>
            <a:ext cx="5041450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9916DB1-525F-43AF-83E5-346A74A571B0}"/>
              </a:ext>
            </a:extLst>
          </p:cNvPr>
          <p:cNvSpPr txBox="1"/>
          <p:nvPr/>
        </p:nvSpPr>
        <p:spPr>
          <a:xfrm>
            <a:off x="1301527" y="3114676"/>
            <a:ext cx="43433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Um grupo de objetos que são similares a outros objetos dentro do cluster, e dissimilares a pontos em outros clusters</a:t>
            </a:r>
          </a:p>
        </p:txBody>
      </p:sp>
    </p:spTree>
    <p:extLst>
      <p:ext uri="{BB962C8B-B14F-4D97-AF65-F5344CB8AC3E}">
        <p14:creationId xmlns:p14="http://schemas.microsoft.com/office/powerpoint/2010/main" val="1721312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50B6B-2680-43BF-A605-85EF8EDE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Clustering</a:t>
            </a:r>
            <a:r>
              <a:rPr lang="pt-BR" dirty="0"/>
              <a:t> vs. Classificação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0427D87-8D31-4635-9A55-01DFB80D1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8444" y="1825625"/>
            <a:ext cx="9795112" cy="4351338"/>
          </a:xfrm>
        </p:spPr>
      </p:pic>
    </p:spTree>
    <p:extLst>
      <p:ext uri="{BB962C8B-B14F-4D97-AF65-F5344CB8AC3E}">
        <p14:creationId xmlns:p14="http://schemas.microsoft.com/office/powerpoint/2010/main" val="22824319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CBB55317535E64695135E8394A05676" ma:contentTypeVersion="11" ma:contentTypeDescription="Crie um novo documento." ma:contentTypeScope="" ma:versionID="cefc7e6e26998504d29e27e217f6310f">
  <xsd:schema xmlns:xsd="http://www.w3.org/2001/XMLSchema" xmlns:xs="http://www.w3.org/2001/XMLSchema" xmlns:p="http://schemas.microsoft.com/office/2006/metadata/properties" xmlns:ns2="476233fe-f91e-42fa-82ce-cd27bffa6d64" xmlns:ns3="0c90f6ef-4877-4157-829a-58e820114831" targetNamespace="http://schemas.microsoft.com/office/2006/metadata/properties" ma:root="true" ma:fieldsID="afdc93d93fbf3cde7d9f6768f4d65cc3" ns2:_="" ns3:_="">
    <xsd:import namespace="476233fe-f91e-42fa-82ce-cd27bffa6d64"/>
    <xsd:import namespace="0c90f6ef-4877-4157-829a-58e820114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6233fe-f91e-42fa-82ce-cd27bffa6d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c70c3db4-b6ea-4b73-8f10-c8396f641c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90f6ef-4877-4157-829a-58e82011483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a4f64cb-e8a1-45ee-a415-e866fb8b8248}" ma:internalName="TaxCatchAll" ma:showField="CatchAllData" ma:web="0c90f6ef-4877-4157-829a-58e820114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c90f6ef-4877-4157-829a-58e820114831" xsi:nil="true"/>
    <lcf76f155ced4ddcb4097134ff3c332f xmlns="476233fe-f91e-42fa-82ce-cd27bffa6d6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38053DB-79D8-448F-8584-42CBC9EABCD6}"/>
</file>

<file path=customXml/itemProps2.xml><?xml version="1.0" encoding="utf-8"?>
<ds:datastoreItem xmlns:ds="http://schemas.openxmlformats.org/officeDocument/2006/customXml" ds:itemID="{DD6577E4-1C8F-46D7-A4F2-B7C0E980203F}"/>
</file>

<file path=customXml/itemProps3.xml><?xml version="1.0" encoding="utf-8"?>
<ds:datastoreItem xmlns:ds="http://schemas.openxmlformats.org/officeDocument/2006/customXml" ds:itemID="{1F160BC9-AFEF-4886-B8D3-F46381A1C593}"/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664</Words>
  <Application>Microsoft Office PowerPoint</Application>
  <PresentationFormat>Widescreen</PresentationFormat>
  <Paragraphs>93</Paragraphs>
  <Slides>38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Tema do Office</vt:lpstr>
      <vt:lpstr>Aprendizagem não supervisionada: Algoritmo k-means</vt:lpstr>
      <vt:lpstr>Apresentação do PowerPoint</vt:lpstr>
      <vt:lpstr>Apresentação do PowerPoint</vt:lpstr>
      <vt:lpstr>Apresentação do PowerPoint</vt:lpstr>
      <vt:lpstr>Apresentação do PowerPoint</vt:lpstr>
      <vt:lpstr>Aprendizagem não supervisionada</vt:lpstr>
      <vt:lpstr>Aprendizagem não supervisionada</vt:lpstr>
      <vt:lpstr>O que é um cluster?</vt:lpstr>
      <vt:lpstr>Clustering vs. Classificação</vt:lpstr>
      <vt:lpstr>Clustering vs. Classificação</vt:lpstr>
      <vt:lpstr>Aplicação</vt:lpstr>
      <vt:lpstr>Para que usar clustering?</vt:lpstr>
      <vt:lpstr>Algoritmos para clustering</vt:lpstr>
      <vt:lpstr>Objetivo</vt:lpstr>
      <vt:lpstr>Dissimilaridade em 1D</vt:lpstr>
      <vt:lpstr>Dissimilaridade em 2D</vt:lpstr>
      <vt:lpstr>Dissimilaridade em 3D</vt:lpstr>
      <vt:lpstr>Métricas de dissimilaridade</vt:lpstr>
      <vt:lpstr>Métricas de dissimilaridade</vt:lpstr>
      <vt:lpstr>Métricas de dissimilaridade</vt:lpstr>
      <vt:lpstr>Funcionamento</vt:lpstr>
      <vt:lpstr>Funcionamento</vt:lpstr>
      <vt:lpstr>Funcionamento</vt:lpstr>
      <vt:lpstr>Funcionamento</vt:lpstr>
      <vt:lpstr>Funcionamento</vt:lpstr>
      <vt:lpstr>Funcionamento</vt:lpstr>
      <vt:lpstr>Funcionamento</vt:lpstr>
      <vt:lpstr>Funcionamento</vt:lpstr>
      <vt:lpstr>Apresentação do PowerPoint</vt:lpstr>
      <vt:lpstr>Apresentação do PowerPoint</vt:lpstr>
      <vt:lpstr>K-means resumo</vt:lpstr>
      <vt:lpstr>Quantidade de clusters</vt:lpstr>
      <vt:lpstr>Vantagens e desvantagens do K-means</vt:lpstr>
      <vt:lpstr>Estratégias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Aprendizagem não supervisionada: Algoritmo k-means</dc:title>
  <dc:creator>Rooney Coelho</dc:creator>
  <cp:lastModifiedBy>Rooney Coelho</cp:lastModifiedBy>
  <cp:revision>2</cp:revision>
  <dcterms:created xsi:type="dcterms:W3CDTF">2021-11-09T10:12:37Z</dcterms:created>
  <dcterms:modified xsi:type="dcterms:W3CDTF">2021-11-09T16:31:29Z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0x0101007CBB55317535E64695135E8394A05676</vt:lpwstr>
  </property>
</Properties>
</file>